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6858000" cx="12192000"/>
  <p:notesSz cx="6858000" cy="9144000"/>
  <p:embeddedFontLst>
    <p:embeddedFont>
      <p:font typeface="Special Elite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0" roundtripDataSignature="AMtx7mhglvkBVI5g4+iD54vCPg/IgvPe2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BF9EC36-A1BD-4640-9B5D-F4F2D1183082}">
  <a:tblStyle styleId="{6BF9EC36-A1BD-4640-9B5D-F4F2D118308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CECE7"/>
          </a:solidFill>
        </a:fill>
      </a:tcStyle>
    </a:wholeTbl>
    <a:band1H>
      <a:tcTxStyle/>
      <a:tcStyle>
        <a:fill>
          <a:solidFill>
            <a:srgbClr val="F8D6CC"/>
          </a:solidFill>
        </a:fill>
      </a:tcStyle>
    </a:band1H>
    <a:band2H>
      <a:tcTxStyle/>
    </a:band2H>
    <a:band1V>
      <a:tcTxStyle/>
      <a:tcStyle>
        <a:fill>
          <a:solidFill>
            <a:srgbClr val="F8D6CC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2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2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SpecialElite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3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45" name="Google Shape;245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52" name="Google Shape;252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10" name="Google Shape;310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3" name="Google Shape;14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ront Cover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5"/>
          <p:cNvSpPr txBox="1"/>
          <p:nvPr>
            <p:ph type="ctrTitle"/>
          </p:nvPr>
        </p:nvSpPr>
        <p:spPr>
          <a:xfrm>
            <a:off x="0" y="4282280"/>
            <a:ext cx="5949244" cy="1655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b="1" i="0" sz="5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5"/>
          <p:cNvSpPr txBox="1"/>
          <p:nvPr>
            <p:ph idx="1" type="subTitle"/>
          </p:nvPr>
        </p:nvSpPr>
        <p:spPr>
          <a:xfrm>
            <a:off x="0" y="6030119"/>
            <a:ext cx="5949244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4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4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4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4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4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ded background">
  <p:cSld name="Faded background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4pPr>
            <a:lvl5pPr indent="-3810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3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4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4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4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4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4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1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656498" y="4142509"/>
            <a:ext cx="7952127" cy="151760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-806450" lvl="0" marL="806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5400"/>
              <a:buFont typeface="Calibri"/>
              <a:buNone/>
            </a:pPr>
            <a:r>
              <a:rPr lang="en-US">
                <a:solidFill>
                  <a:srgbClr val="FEFEFE"/>
                </a:solidFill>
              </a:rPr>
              <a:t>Significant Weather Events</a:t>
            </a:r>
            <a:endParaRPr/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693668" y="5648898"/>
            <a:ext cx="3411657" cy="393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b="1" lang="en-US" sz="1600"/>
              <a:t>Learning outcomes: 1.7, 1.8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481795" y="609599"/>
            <a:ext cx="1405053" cy="1405053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5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63932" y="750705"/>
            <a:ext cx="107051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Chapter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670221" y="872191"/>
            <a:ext cx="1070517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FEFEFE"/>
                </a:solidFill>
                <a:latin typeface="Calibri"/>
                <a:ea typeface="Calibri"/>
                <a:cs typeface="Calibri"/>
                <a:sym typeface="Calibri"/>
              </a:rPr>
              <a:t>31</a:t>
            </a:r>
            <a:endParaRPr b="1" i="0" sz="6600" u="none" cap="none" strike="noStrike">
              <a:solidFill>
                <a:srgbClr val="FEFEF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/>
          <p:nvPr/>
        </p:nvSpPr>
        <p:spPr>
          <a:xfrm>
            <a:off x="330199" y="929693"/>
            <a:ext cx="7260130" cy="5434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An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anticyclone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is an area of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high-pressure air mass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	Anticyclones are also called ‘highs’. </a:t>
            </a:r>
            <a:endParaRPr/>
          </a:p>
          <a:p>
            <a:pPr indent="0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	It is associated with falling (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descending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) air.</a:t>
            </a:r>
            <a:endParaRPr/>
          </a:p>
          <a:p>
            <a:pPr indent="-330200" lvl="0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t/>
            </a:r>
            <a:endParaRPr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high pressure occurs at the centre of the anticyclone. As the air falls (descends), it gets warmer.</a:t>
            </a:r>
            <a:endParaRPr/>
          </a:p>
          <a:p>
            <a:pPr indent="-457200" lvl="0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warmer air absorbs moisture, so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clouds do not form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457200" lvl="0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Air moves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clockwise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out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from the centre of the anticyclone to areas of lower pressure that surround it. This causes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light winds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457200" lvl="0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These winds travel in a clockwise direction in the northern hemisphere. Winds in an anticyclone are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gentle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0" lvl="2" marL="9144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An anticyclone is shown on a weather map by the letter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H.</a:t>
            </a:r>
            <a:endParaRPr/>
          </a:p>
        </p:txBody>
      </p:sp>
      <p:sp>
        <p:nvSpPr>
          <p:cNvPr id="153" name="Google Shape;153;p10"/>
          <p:cNvSpPr txBox="1"/>
          <p:nvPr/>
        </p:nvSpPr>
        <p:spPr>
          <a:xfrm>
            <a:off x="330199" y="259834"/>
            <a:ext cx="892810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31.2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anticyclones.</a:t>
            </a: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id="154" name="Google Shape;15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85334" y="1824453"/>
            <a:ext cx="4706666" cy="405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"/>
          <p:cNvSpPr txBox="1"/>
          <p:nvPr/>
        </p:nvSpPr>
        <p:spPr>
          <a:xfrm>
            <a:off x="594591" y="991411"/>
            <a:ext cx="6332191" cy="3939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Weather behaviour in an anticyclone </a:t>
            </a:r>
            <a:endParaRPr/>
          </a:p>
          <a:p>
            <a:pPr indent="0" lvl="0" marL="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Anticyclones bring dry, settled weather and clear skies. </a:t>
            </a:r>
            <a:endParaRPr/>
          </a:p>
          <a:p>
            <a:pPr indent="-342900" lvl="0" marL="342900" marR="0" rtl="0" algn="l">
              <a:lnSpc>
                <a:spcPct val="123150"/>
              </a:lnSpc>
              <a:spcBef>
                <a:spcPts val="1800"/>
              </a:spcBef>
              <a:spcAft>
                <a:spcPts val="0"/>
              </a:spcAft>
              <a:buClr>
                <a:srgbClr val="E84141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In anticyclones, the descending air warms up. Condensation does not occur so there is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little cloud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In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summer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, anticyclones bring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hot and sunny weather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342900" lvl="0" marL="342900" marR="0" rtl="0" algn="l">
              <a:lnSpc>
                <a:spcPct val="123150"/>
              </a:lnSpc>
              <a:spcBef>
                <a:spcPts val="1800"/>
              </a:spcBef>
              <a:spcAft>
                <a:spcPts val="0"/>
              </a:spcAft>
              <a:buClr>
                <a:srgbClr val="E84141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In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winter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, lack of cloud cover causes nights to be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cold and frosty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As the air warms up, it absorbs moisture, so anticyclones bring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dry weather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342900" lvl="0" marL="342900" marR="0" rtl="0" algn="l">
              <a:lnSpc>
                <a:spcPct val="123150"/>
              </a:lnSpc>
              <a:spcBef>
                <a:spcPts val="1800"/>
              </a:spcBef>
              <a:spcAft>
                <a:spcPts val="0"/>
              </a:spcAft>
              <a:buClr>
                <a:srgbClr val="E84141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Winds are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light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, because as the air falls, it is less affected by the rotation of the Earth.</a:t>
            </a:r>
            <a:endParaRPr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5414" y="1166447"/>
            <a:ext cx="4421995" cy="440608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1"/>
          <p:cNvSpPr txBox="1"/>
          <p:nvPr/>
        </p:nvSpPr>
        <p:spPr>
          <a:xfrm>
            <a:off x="330199" y="259834"/>
            <a:ext cx="892810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31.2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anticyclones.</a:t>
            </a: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0314" y="1014047"/>
            <a:ext cx="4421995" cy="440608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2"/>
          <p:cNvSpPr txBox="1"/>
          <p:nvPr/>
        </p:nvSpPr>
        <p:spPr>
          <a:xfrm>
            <a:off x="330199" y="259834"/>
            <a:ext cx="892810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31.2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anticyclones.</a:t>
            </a: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descr="Map&#10;&#10;Description automatically generated" id="168" name="Google Shape;16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82047" y="1010361"/>
            <a:ext cx="6199517" cy="44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"/>
          <p:cNvSpPr txBox="1"/>
          <p:nvPr/>
        </p:nvSpPr>
        <p:spPr>
          <a:xfrm>
            <a:off x="463296" y="365125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9304C"/>
              </a:buClr>
              <a:buSzPts val="4000"/>
              <a:buFont typeface="Glory"/>
              <a:buNone/>
            </a:pPr>
            <a:r>
              <a:t/>
            </a:r>
            <a:endParaRPr b="1" i="0" sz="4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74" name="Google Shape;174;p13"/>
          <p:cNvGraphicFramePr/>
          <p:nvPr/>
        </p:nvGraphicFramePr>
        <p:xfrm>
          <a:off x="1681908" y="119525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{6BF9EC36-A1BD-4640-9B5D-F4F2D1183082}</a:tableStyleId>
              </a:tblPr>
              <a:tblGrid>
                <a:gridCol w="7129000"/>
              </a:tblGrid>
              <a:tr h="590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3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1A8753"/>
                    </a:solidFill>
                  </a:tcPr>
                </a:tc>
              </a:tr>
              <a:tr h="4917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</a:t>
                      </a:r>
                      <a:r>
                        <a:rPr b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What is another name for an anticyclone?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91725">
                <a:tc>
                  <a:txBody>
                    <a:bodyPr/>
                    <a:lstStyle/>
                    <a:p>
                      <a:pPr indent="-447675" lvl="0" marL="44767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</a:t>
                      </a:r>
                      <a:r>
                        <a:rPr b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 what direction does air move in an anticyclone?</a:t>
                      </a:r>
                      <a:endParaRPr b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917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</a:t>
                      </a: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What symbol is used to show high pressure on a weather map?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917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What sort of weather does an anticyclone bring?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40400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5.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How are isobars in an anticyclone spaced on a weather map?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A picture containing logo&#10;&#10;Description automatically generated" id="175" name="Google Shape;17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9751" y="1227912"/>
            <a:ext cx="3296790" cy="625507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3"/>
          <p:cNvSpPr txBox="1"/>
          <p:nvPr/>
        </p:nvSpPr>
        <p:spPr>
          <a:xfrm>
            <a:off x="330199" y="259834"/>
            <a:ext cx="892810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31.2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anticyclones.</a:t>
            </a: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"/>
          <p:cNvSpPr txBox="1"/>
          <p:nvPr/>
        </p:nvSpPr>
        <p:spPr>
          <a:xfrm>
            <a:off x="463296" y="365125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9304C"/>
              </a:buClr>
              <a:buSzPts val="4000"/>
              <a:buFont typeface="Glory"/>
              <a:buNone/>
            </a:pPr>
            <a:r>
              <a:t/>
            </a:r>
            <a:endParaRPr b="1" i="0" sz="4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82" name="Google Shape;182;p14"/>
          <p:cNvGraphicFramePr/>
          <p:nvPr/>
        </p:nvGraphicFramePr>
        <p:xfrm>
          <a:off x="1759432" y="131111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{6BF9EC36-A1BD-4640-9B5D-F4F2D1183082}</a:tableStyleId>
              </a:tblPr>
              <a:tblGrid>
                <a:gridCol w="7956075"/>
              </a:tblGrid>
              <a:tr h="304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Higher-order questions 1</a:t>
                      </a:r>
                      <a:endParaRPr b="1" i="0"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  <a:tr h="3838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	What is a heatwave?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  <a:tr h="383825">
                <a:tc>
                  <a:txBody>
                    <a:bodyPr/>
                    <a:lstStyle/>
                    <a:p>
                      <a:pPr indent="-447675" lvl="0" marL="44767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b="0" lang="en-US" sz="2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	Would it be desirable to have a permanent high-pressure zone over Ireland in winter? (Hint: It would mean we would have less wind and rain in winter.)</a:t>
                      </a:r>
                      <a:endParaRPr/>
                    </a:p>
                  </a:txBody>
                  <a:tcPr marT="45725" marB="45725" marR="75575" marL="75575"/>
                </a:tc>
              </a:tr>
              <a:tr h="3838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	How do high-pressure air masses form?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</a:tbl>
          </a:graphicData>
        </a:graphic>
      </p:graphicFrame>
      <p:sp>
        <p:nvSpPr>
          <p:cNvPr id="183" name="Google Shape;183;p14"/>
          <p:cNvSpPr txBox="1"/>
          <p:nvPr/>
        </p:nvSpPr>
        <p:spPr>
          <a:xfrm>
            <a:off x="463296" y="259334"/>
            <a:ext cx="892810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31.2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anticyclones.</a:t>
            </a: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5"/>
          <p:cNvSpPr/>
          <p:nvPr/>
        </p:nvSpPr>
        <p:spPr>
          <a:xfrm>
            <a:off x="0" y="1"/>
            <a:ext cx="12192000" cy="5881510"/>
          </a:xfrm>
          <a:prstGeom prst="rect">
            <a:avLst/>
          </a:prstGeom>
          <a:solidFill>
            <a:srgbClr val="FFDE3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5"/>
          <p:cNvSpPr txBox="1"/>
          <p:nvPr/>
        </p:nvSpPr>
        <p:spPr>
          <a:xfrm>
            <a:off x="463296" y="2322655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Go to Section 31.2 on page 174 of your Skills Book.</a:t>
            </a:r>
            <a:endParaRPr/>
          </a:p>
        </p:txBody>
      </p:sp>
      <p:sp>
        <p:nvSpPr>
          <p:cNvPr id="190" name="Google Shape;190;p15"/>
          <p:cNvSpPr txBox="1"/>
          <p:nvPr/>
        </p:nvSpPr>
        <p:spPr>
          <a:xfrm>
            <a:off x="330199" y="259834"/>
            <a:ext cx="892810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31.2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anticyclones.</a:t>
            </a: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 txBox="1"/>
          <p:nvPr/>
        </p:nvSpPr>
        <p:spPr>
          <a:xfrm>
            <a:off x="330200" y="234434"/>
            <a:ext cx="9258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</p:txBody>
      </p:sp>
      <p:sp>
        <p:nvSpPr>
          <p:cNvPr id="196" name="Google Shape;196;p16"/>
          <p:cNvSpPr txBox="1"/>
          <p:nvPr/>
        </p:nvSpPr>
        <p:spPr>
          <a:xfrm>
            <a:off x="558801" y="1754410"/>
            <a:ext cx="5727699" cy="378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 depression is also known as a cyclone, or a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low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They can last about 24 hours from beginning to end.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They bring frontal rainfall.</a:t>
            </a:r>
            <a:endParaRPr/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Warm air 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passes over the North Atlantic Drift, travelling from the south-west.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It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meets cold air 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from the north-east.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Where the warm air meets the cold air, there is a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front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 front is the boundary between the warm air and the cold air.</a:t>
            </a:r>
            <a:endParaRPr/>
          </a:p>
        </p:txBody>
      </p:sp>
      <p:pic>
        <p:nvPicPr>
          <p:cNvPr id="197" name="Google Shape;19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53899" y="1820666"/>
            <a:ext cx="4968200" cy="380271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6"/>
          <p:cNvSpPr txBox="1"/>
          <p:nvPr/>
        </p:nvSpPr>
        <p:spPr>
          <a:xfrm>
            <a:off x="558801" y="780635"/>
            <a:ext cx="10147299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Depressions are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low-pressure air masses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	They are Ireland’s most common weather system.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"/>
          <p:cNvSpPr txBox="1"/>
          <p:nvPr/>
        </p:nvSpPr>
        <p:spPr>
          <a:xfrm>
            <a:off x="330200" y="234434"/>
            <a:ext cx="9258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</p:txBody>
      </p:sp>
      <p:sp>
        <p:nvSpPr>
          <p:cNvPr id="204" name="Google Shape;204;p17"/>
          <p:cNvSpPr txBox="1"/>
          <p:nvPr/>
        </p:nvSpPr>
        <p:spPr>
          <a:xfrm>
            <a:off x="558800" y="914400"/>
            <a:ext cx="6337300" cy="47089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When the two air masses meet, the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cold air wraps around the warm air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-342900" lvl="2" marL="12573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warm air rises 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upwards and cools.</a:t>
            </a:r>
            <a:endParaRPr/>
          </a:p>
          <a:p>
            <a:pPr indent="-342900" lvl="3" marL="17145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Cooling causes condensation, so clouds form. </a:t>
            </a:r>
            <a:endParaRPr/>
          </a:p>
          <a:p>
            <a:pPr indent="-342900" lvl="3" marL="17145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This gives the depression its characteristic swirl of cloud.</a:t>
            </a:r>
            <a:endParaRPr/>
          </a:p>
          <a:p>
            <a:pPr indent="-342900" lvl="2" marL="12573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whole weather system moves east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at the same time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as the air mass swirls. </a:t>
            </a:r>
            <a:endParaRPr/>
          </a:p>
          <a:p>
            <a:pPr indent="-342900" lvl="3" marL="17145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Rainfall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occurs along the fronts.</a:t>
            </a:r>
            <a:endParaRPr/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In the photograph, the blue line shows the cold front and the red line shows the warm front. 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cold front is constantly chasing the warm front, and both swirl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anticlockwise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into each other.</a:t>
            </a:r>
            <a:endParaRPr b="0" i="0" sz="2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Google Shape;20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0243" y="1415839"/>
            <a:ext cx="4918141" cy="3448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8"/>
          <p:cNvSpPr txBox="1"/>
          <p:nvPr/>
        </p:nvSpPr>
        <p:spPr>
          <a:xfrm>
            <a:off x="558800" y="1082563"/>
            <a:ext cx="4013200" cy="4365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4813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cold front 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is shown on a weather map using a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blue line and triangles 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facing the direction in which the cold air is moving.</a:t>
            </a:r>
            <a:endParaRPr/>
          </a:p>
          <a:p>
            <a:pPr indent="-404813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warm front 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is shown on a weather map using a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red line and semicircles 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facing the direction in which the warm air is moving.</a:t>
            </a:r>
            <a:endParaRPr/>
          </a:p>
          <a:p>
            <a:pPr indent="-404813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Air pressure is lowest at the centre of a depression.</a:t>
            </a:r>
            <a:endParaRPr/>
          </a:p>
          <a:p>
            <a:pPr indent="-404813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Low pressure is shown on a weather map with the letter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211" name="Google Shape;211;p18"/>
          <p:cNvSpPr txBox="1"/>
          <p:nvPr/>
        </p:nvSpPr>
        <p:spPr>
          <a:xfrm>
            <a:off x="330200" y="234434"/>
            <a:ext cx="9258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</p:txBody>
      </p:sp>
      <p:pic>
        <p:nvPicPr>
          <p:cNvPr id="212" name="Google Shape;21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8466" y="1082563"/>
            <a:ext cx="4288234" cy="4582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88500" y="1082563"/>
            <a:ext cx="2423384" cy="16991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9"/>
          <p:cNvSpPr txBox="1"/>
          <p:nvPr/>
        </p:nvSpPr>
        <p:spPr>
          <a:xfrm>
            <a:off x="330200" y="863061"/>
            <a:ext cx="9154335" cy="10424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26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formation of depressions</a:t>
            </a:r>
            <a:endParaRPr/>
          </a:p>
          <a:p>
            <a:pPr indent="0" lvl="0" marL="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Depressions form as a result of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warm air being forced to rise above cold air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219" name="Google Shape;219;p19"/>
          <p:cNvSpPr txBox="1"/>
          <p:nvPr/>
        </p:nvSpPr>
        <p:spPr>
          <a:xfrm>
            <a:off x="330200" y="196334"/>
            <a:ext cx="9258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</p:txBody>
      </p:sp>
      <p:pic>
        <p:nvPicPr>
          <p:cNvPr id="220" name="Google Shape;22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1945" y="1625599"/>
            <a:ext cx="3910795" cy="4179253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9"/>
          <p:cNvSpPr txBox="1"/>
          <p:nvPr/>
        </p:nvSpPr>
        <p:spPr>
          <a:xfrm>
            <a:off x="330200" y="1643770"/>
            <a:ext cx="7867869" cy="4311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8775" lvl="0" marL="358775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warm air mass is light, so it expands and rises.</a:t>
            </a:r>
            <a:endParaRPr/>
          </a:p>
          <a:p>
            <a:pPr indent="-358775" lvl="0" marL="358775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warm air pushes against the cold air and slowly rises over it. </a:t>
            </a:r>
            <a:b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warm air circulates anticlockwise into the centre of the low </a:t>
            </a:r>
            <a:b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and rises.</a:t>
            </a:r>
            <a:endParaRPr/>
          </a:p>
          <a:p>
            <a:pPr indent="-358775" lvl="0" marL="358775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Over a period of a few hours, the cold air forces a wedge or ‘sector’ </a:t>
            </a:r>
            <a:b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of warm air to rise. The fronts are marked by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large areas of cloud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b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This is because where the warm air meets the cold air, condensation occurs and clouds form.</a:t>
            </a:r>
            <a:endParaRPr/>
          </a:p>
          <a:p>
            <a:pPr indent="-358775" lvl="0" marL="358775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Over time, the cold front catches up with the warm front. </a:t>
            </a:r>
            <a:b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Eventually, the warm air rises above the cold air, which circulates underneath.</a:t>
            </a:r>
            <a:endParaRPr/>
          </a:p>
          <a:p>
            <a:pPr indent="-358775" lvl="0" marL="358775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As the warm air rises, it cools and condenses, producing </a:t>
            </a:r>
            <a:b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persistent rainfall.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/>
        </p:nvSpPr>
        <p:spPr>
          <a:xfrm>
            <a:off x="432000" y="360000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783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At the end of this chapter, you will be able to:</a:t>
            </a:r>
            <a:endParaRPr/>
          </a:p>
        </p:txBody>
      </p:sp>
      <p:sp>
        <p:nvSpPr>
          <p:cNvPr id="96" name="Google Shape;96;p2"/>
          <p:cNvSpPr txBox="1"/>
          <p:nvPr/>
        </p:nvSpPr>
        <p:spPr>
          <a:xfrm>
            <a:off x="432001" y="1080000"/>
            <a:ext cx="9440546" cy="43617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31.1 </a:t>
            </a:r>
            <a:r>
              <a:rPr b="1" i="0" lang="en-US" sz="2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Identify the two main weather systems.</a:t>
            </a:r>
            <a:endParaRPr/>
          </a:p>
          <a:p>
            <a:pPr indent="-719138" lvl="0" marL="719138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31.2 </a:t>
            </a:r>
            <a:r>
              <a:rPr b="1" i="0" lang="en-US" sz="2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anticyclones.</a:t>
            </a:r>
            <a:r>
              <a:rPr b="1" i="0" lang="en-US" sz="2800" u="none" cap="none" strike="noStrike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-719138" lvl="0" marL="719138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i="0" lang="en-US" sz="2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  <a:p>
            <a:pPr indent="-719138" lvl="0" marL="719138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i="0" lang="en-US" sz="2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b="0" i="0" sz="28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 txBox="1"/>
          <p:nvPr/>
        </p:nvSpPr>
        <p:spPr>
          <a:xfrm>
            <a:off x="266700" y="757654"/>
            <a:ext cx="11823700" cy="33571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36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Weather behaviour in a depression</a:t>
            </a:r>
            <a:endParaRPr/>
          </a:p>
          <a:p>
            <a:pPr indent="0" lvl="0" marL="0" marR="0" rtl="0" algn="l">
              <a:lnSpc>
                <a:spcPct val="136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Depressions bring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cloudy, wet and windy 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weather as they pass over an area. The weather changes as a depression develops. </a:t>
            </a:r>
            <a:endParaRPr/>
          </a:p>
          <a:p>
            <a:pPr indent="-52386" lvl="0" marL="52386" marR="0" rtl="0" algn="l">
              <a:lnSpc>
                <a:spcPct val="136833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Before the depression arrives, there are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cirrus clouds 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high in the sky.</a:t>
            </a:r>
            <a:endParaRPr/>
          </a:p>
          <a:p>
            <a:pPr indent="-52386" lvl="0" marL="52386" marR="0" rtl="0" algn="l">
              <a:lnSpc>
                <a:spcPct val="136833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As the warm front approaches,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air pressure falls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stratus clouds 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fill the sky and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continuous rainfall 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occurs.</a:t>
            </a:r>
            <a:endParaRPr/>
          </a:p>
          <a:p>
            <a:pPr indent="-52386" lvl="0" marL="52386" marR="0" rtl="0" algn="l">
              <a:lnSpc>
                <a:spcPct val="136833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In the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warm sector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stratus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clouds continue to form. These clouds trap heat and cause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temperatures to rise 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slightly.</a:t>
            </a:r>
            <a:endParaRPr/>
          </a:p>
          <a:p>
            <a:pPr indent="0" lvl="1" marL="457200" marR="0" rtl="0" algn="l">
              <a:lnSpc>
                <a:spcPct val="136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There can be occasional </a:t>
            </a:r>
            <a:r>
              <a:rPr b="1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drizzle</a:t>
            </a: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52386" lvl="0" marL="52386" marR="0" rtl="0" algn="l">
              <a:lnSpc>
                <a:spcPct val="136833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When the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cold front passes 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over,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air pressure increases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temperatures fall 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cumulus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clouds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form, bringing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blustery </a:t>
            </a:r>
            <a:endParaRPr/>
          </a:p>
          <a:p>
            <a:pPr indent="0" lvl="1" marL="457200" marR="0" rtl="0" algn="l">
              <a:lnSpc>
                <a:spcPct val="136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showers</a:t>
            </a: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227" name="Google Shape;227;p20"/>
          <p:cNvSpPr txBox="1"/>
          <p:nvPr/>
        </p:nvSpPr>
        <p:spPr>
          <a:xfrm>
            <a:off x="330200" y="234434"/>
            <a:ext cx="9258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</p:txBody>
      </p:sp>
      <p:pic>
        <p:nvPicPr>
          <p:cNvPr id="228" name="Google Shape;2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47900" y="3090446"/>
            <a:ext cx="8159750" cy="2690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"/>
          <p:cNvSpPr txBox="1"/>
          <p:nvPr/>
        </p:nvSpPr>
        <p:spPr>
          <a:xfrm>
            <a:off x="463296" y="365125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9304C"/>
              </a:buClr>
              <a:buSzPts val="4000"/>
              <a:buFont typeface="Glory"/>
              <a:buNone/>
            </a:pPr>
            <a:r>
              <a:t/>
            </a:r>
            <a:endParaRPr b="1" i="0" sz="4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34" name="Google Shape;234;p21"/>
          <p:cNvGraphicFramePr/>
          <p:nvPr/>
        </p:nvGraphicFramePr>
        <p:xfrm>
          <a:off x="2315457" y="106527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{6BF9EC36-A1BD-4640-9B5D-F4F2D1183082}</a:tableStyleId>
              </a:tblPr>
              <a:tblGrid>
                <a:gridCol w="7129000"/>
              </a:tblGrid>
              <a:tr h="60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latin typeface="Special Elite"/>
                        <a:ea typeface="Special Elite"/>
                        <a:cs typeface="Special Elite"/>
                        <a:sym typeface="Special Elite"/>
                      </a:endParaRPr>
                    </a:p>
                  </a:txBody>
                  <a:tcPr marT="45725" marB="45725" marR="75575" marL="75575" anchor="b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A8753"/>
                    </a:solidFill>
                  </a:tcPr>
                </a:tc>
              </a:tr>
              <a:tr h="507150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</a:t>
                      </a:r>
                      <a:r>
                        <a:rPr b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What is a ‘front’ in a depression?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7150">
                <a:tc>
                  <a:txBody>
                    <a:bodyPr/>
                    <a:lstStyle/>
                    <a:p>
                      <a:pPr indent="-447675" lvl="0" marL="44767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</a:t>
                      </a:r>
                      <a:r>
                        <a:rPr b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How are fronts shown on a weather map?</a:t>
                      </a:r>
                      <a:endParaRPr b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122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</a:t>
                      </a: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What sort of weather do depressions bring?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7150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What happens to the warm air mass in a depression?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7150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5.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Why does Ireland get a lot of depressions?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Text&#10;&#10;Description automatically generated with medium confidence" id="235" name="Google Shape;23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43611" y="1072149"/>
            <a:ext cx="3957809" cy="75361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1"/>
          <p:cNvSpPr txBox="1"/>
          <p:nvPr/>
        </p:nvSpPr>
        <p:spPr>
          <a:xfrm>
            <a:off x="330200" y="234434"/>
            <a:ext cx="9258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1" name="Google Shape;241;p22"/>
          <p:cNvGraphicFramePr/>
          <p:nvPr/>
        </p:nvGraphicFramePr>
        <p:xfrm>
          <a:off x="1373994" y="147828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{6BF9EC36-A1BD-4640-9B5D-F4F2D1183082}</a:tableStyleId>
              </a:tblPr>
              <a:tblGrid>
                <a:gridCol w="8376900"/>
              </a:tblGrid>
              <a:tr h="304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Higher-order questions 2</a:t>
                      </a:r>
                      <a:endParaRPr b="1" i="0"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  <a:tr h="3838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	Can depressions form in summer?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  <a:tr h="383825">
                <a:tc>
                  <a:txBody>
                    <a:bodyPr/>
                    <a:lstStyle/>
                    <a:p>
                      <a:pPr indent="-447675" lvl="0" marL="44767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b="0" lang="en-US" sz="2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	What happens when the cold front fully catches up with the warm front?</a:t>
                      </a:r>
                      <a:endParaRPr b="0" sz="2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  <a:tr h="3838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	What do you predict is the combined effect of depressions passing over Ireland and the effect of the mountains on the west coast on rainfall?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</a:tbl>
          </a:graphicData>
        </a:graphic>
      </p:graphicFrame>
      <p:sp>
        <p:nvSpPr>
          <p:cNvPr id="242" name="Google Shape;242;p22"/>
          <p:cNvSpPr txBox="1"/>
          <p:nvPr/>
        </p:nvSpPr>
        <p:spPr>
          <a:xfrm>
            <a:off x="330200" y="234434"/>
            <a:ext cx="9258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3"/>
          <p:cNvSpPr/>
          <p:nvPr/>
        </p:nvSpPr>
        <p:spPr>
          <a:xfrm>
            <a:off x="0" y="1"/>
            <a:ext cx="12192000" cy="5881510"/>
          </a:xfrm>
          <a:prstGeom prst="rect">
            <a:avLst/>
          </a:prstGeom>
          <a:solidFill>
            <a:srgbClr val="FFDE3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 txBox="1"/>
          <p:nvPr/>
        </p:nvSpPr>
        <p:spPr>
          <a:xfrm>
            <a:off x="463296" y="2322655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Go to Section 31.3 on page 175 of your Skills Book.</a:t>
            </a:r>
            <a:endParaRPr/>
          </a:p>
        </p:txBody>
      </p:sp>
      <p:sp>
        <p:nvSpPr>
          <p:cNvPr id="249" name="Google Shape;249;p23"/>
          <p:cNvSpPr txBox="1"/>
          <p:nvPr/>
        </p:nvSpPr>
        <p:spPr>
          <a:xfrm>
            <a:off x="330200" y="234434"/>
            <a:ext cx="92583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/>
          <p:nvPr/>
        </p:nvSpPr>
        <p:spPr>
          <a:xfrm>
            <a:off x="0" y="0"/>
            <a:ext cx="12192000" cy="5881510"/>
          </a:xfrm>
          <a:prstGeom prst="rect">
            <a:avLst/>
          </a:prstGeom>
          <a:solidFill>
            <a:srgbClr val="FFDE3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4"/>
          <p:cNvSpPr txBox="1"/>
          <p:nvPr/>
        </p:nvSpPr>
        <p:spPr>
          <a:xfrm>
            <a:off x="3104181" y="1319355"/>
            <a:ext cx="4846019" cy="183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Go back to Question 1 on page 173 of your Skills Book.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-US" sz="24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n-US" sz="24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What answers would you change?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4"/>
          <p:cNvSpPr txBox="1"/>
          <p:nvPr/>
        </p:nvSpPr>
        <p:spPr>
          <a:xfrm>
            <a:off x="399081" y="272534"/>
            <a:ext cx="827996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31.1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Identify the two main weather systems.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"/>
          <p:cNvSpPr txBox="1"/>
          <p:nvPr/>
        </p:nvSpPr>
        <p:spPr>
          <a:xfrm>
            <a:off x="444500" y="1722854"/>
            <a:ext cx="3911600" cy="2836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4813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Hurricanes form in the Atlantic Ocean.</a:t>
            </a:r>
            <a:endParaRPr/>
          </a:p>
          <a:p>
            <a:pPr indent="-277813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4813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Hurricanes can be up to      1,000 km wide. </a:t>
            </a:r>
            <a:endParaRPr/>
          </a:p>
          <a:p>
            <a:pPr indent="-277813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4813" lvl="1" marL="457200" marR="0" rtl="0" algn="l">
              <a:lnSpc>
                <a:spcPct val="12315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They cause huge waves and generate enormous volumes of rainfall. </a:t>
            </a:r>
            <a:endParaRPr/>
          </a:p>
        </p:txBody>
      </p:sp>
      <p:sp>
        <p:nvSpPr>
          <p:cNvPr id="262" name="Google Shape;262;p25"/>
          <p:cNvSpPr txBox="1"/>
          <p:nvPr/>
        </p:nvSpPr>
        <p:spPr>
          <a:xfrm>
            <a:off x="266700" y="196334"/>
            <a:ext cx="91509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sz="28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3" name="Google Shape;26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4130" y="1291012"/>
            <a:ext cx="7334020" cy="3700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6"/>
          <p:cNvSpPr txBox="1"/>
          <p:nvPr/>
        </p:nvSpPr>
        <p:spPr>
          <a:xfrm>
            <a:off x="330200" y="872158"/>
            <a:ext cx="3721100" cy="5231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783"/>
              </a:buClr>
              <a:buSzPts val="2400"/>
              <a:buFont typeface="Calibri"/>
              <a:buNone/>
            </a:pPr>
            <a:r>
              <a:rPr b="1" i="0" lang="en-US" sz="24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Formation of a hurricane</a:t>
            </a:r>
            <a:endParaRPr/>
          </a:p>
        </p:txBody>
      </p:sp>
      <p:sp>
        <p:nvSpPr>
          <p:cNvPr id="269" name="Google Shape;269;p26"/>
          <p:cNvSpPr txBox="1"/>
          <p:nvPr/>
        </p:nvSpPr>
        <p:spPr>
          <a:xfrm>
            <a:off x="266700" y="1395309"/>
            <a:ext cx="6362700" cy="5434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2386" lvl="0" marL="52386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Hurricanes form off the coast of Africa </a:t>
            </a:r>
            <a:endParaRPr/>
          </a:p>
          <a:p>
            <a:pPr indent="-342900" lvl="2" marL="852487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Between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8° and 20° north</a:t>
            </a:r>
            <a:endParaRPr/>
          </a:p>
          <a:p>
            <a:pPr indent="-342900" lvl="2" marL="852487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When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ocean temperatures reach 26°C 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or higher.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Air is drawn into the centre of a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low-pressure zone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warm temperature of the ocean causes evaporation.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tropical thunderstorm 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develops.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As the air rises, it cools and condenses, producing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cloud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2413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libri"/>
              <a:buAutoNum type="arabicPeriod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Condensation releases more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heat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into the atmosphere. This increases the amount and speed of evaporation, which leads to further cooling and condensation.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6"/>
          <p:cNvSpPr txBox="1"/>
          <p:nvPr/>
        </p:nvSpPr>
        <p:spPr>
          <a:xfrm>
            <a:off x="266700" y="196334"/>
            <a:ext cx="91509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sz="28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1" name="Google Shape;27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29400" y="1583154"/>
            <a:ext cx="5312768" cy="3395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 txBox="1"/>
          <p:nvPr/>
        </p:nvSpPr>
        <p:spPr>
          <a:xfrm>
            <a:off x="330199" y="870903"/>
            <a:ext cx="9015599" cy="5434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 startAt="5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cycle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of condensation, heat, and evaporation repeats itself</a:t>
            </a:r>
            <a:endParaRPr/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 startAt="5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Coriolis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effect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makes the storm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spin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ever faster. </a:t>
            </a:r>
            <a:endParaRPr/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 startAt="5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Once the storm reaches a speed of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119 km per hour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, it is officially a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Category 1 hurricane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 startAt="5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At the centre of the hurricane is the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eye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-342900" lvl="1" marL="800100" marR="0" rtl="0" algn="l"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It is caused by denser air falling in the middle of the hurricane.</a:t>
            </a:r>
            <a:endParaRPr/>
          </a:p>
          <a:p>
            <a:pPr indent="-342900" lvl="1" marL="800100" marR="0" rtl="0" algn="l"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edge of the eye is the </a:t>
            </a:r>
            <a:r>
              <a:rPr b="1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eye wall</a:t>
            </a: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Wind speeds here can be over </a:t>
            </a:r>
            <a:b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250 km per hour</a:t>
            </a: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-342900" lvl="1" marL="800100" marR="0" rtl="0" algn="l"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pattern of rising and falling air gives hurricanes the appearance of </a:t>
            </a:r>
            <a:b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bands of circulating cloud.</a:t>
            </a:r>
            <a:endParaRPr/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 startAt="5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As the hurricane moves across the ocean, it causes a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storm surge 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to form. </a:t>
            </a:r>
            <a:endParaRPr/>
          </a:p>
          <a:p>
            <a:pPr indent="-342900" lvl="1" marL="800100" marR="0" rtl="0" algn="l"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This is a huge wave – over 8 m high – which can devastate coastal </a:t>
            </a:r>
            <a:b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1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communities.</a:t>
            </a:r>
            <a:endParaRPr/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 startAt="5"/>
            </a:pP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As hurricanes move north in the Atlantic Ocean, they lose energy and are </a:t>
            </a:r>
            <a:b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eventually downgraded to </a:t>
            </a:r>
            <a:r>
              <a:rPr b="1"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extra-tropical storms</a:t>
            </a:r>
            <a:r>
              <a:rPr lang="en-US" sz="1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101600" lvl="0" marL="0" marR="0" rtl="0" algn="l">
              <a:spcBef>
                <a:spcPts val="600"/>
              </a:spcBef>
              <a:spcAft>
                <a:spcPts val="0"/>
              </a:spcAft>
              <a:buClr>
                <a:srgbClr val="3F3153"/>
              </a:buClr>
              <a:buSzPts val="1600"/>
              <a:buFont typeface="Calibri"/>
              <a:buNone/>
            </a:pPr>
            <a:r>
              <a:t/>
            </a:r>
            <a:endParaRPr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7"/>
          <p:cNvSpPr txBox="1"/>
          <p:nvPr/>
        </p:nvSpPr>
        <p:spPr>
          <a:xfrm>
            <a:off x="266700" y="196334"/>
            <a:ext cx="91509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sz="28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8" name="Google Shape;27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41313" y="2554677"/>
            <a:ext cx="3664607" cy="294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29300" y="1582243"/>
            <a:ext cx="5829300" cy="3725348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8"/>
          <p:cNvSpPr txBox="1"/>
          <p:nvPr/>
        </p:nvSpPr>
        <p:spPr>
          <a:xfrm>
            <a:off x="266700" y="196334"/>
            <a:ext cx="91509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sz="28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5" name="Google Shape;28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3400" y="1550409"/>
            <a:ext cx="4596372" cy="3693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9"/>
          <p:cNvSpPr txBox="1"/>
          <p:nvPr/>
        </p:nvSpPr>
        <p:spPr>
          <a:xfrm>
            <a:off x="463296" y="365125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9304C"/>
              </a:buClr>
              <a:buSzPts val="4000"/>
              <a:buFont typeface="Glory"/>
              <a:buNone/>
            </a:pPr>
            <a:r>
              <a:t/>
            </a:r>
            <a:endParaRPr b="1" i="0" sz="4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ext&#10;&#10;Description automatically generated with low confidence" id="291" name="Google Shape;29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24897" y="1225145"/>
            <a:ext cx="4469372" cy="87802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92" name="Google Shape;292;p29"/>
          <p:cNvGraphicFramePr/>
          <p:nvPr/>
        </p:nvGraphicFramePr>
        <p:xfrm>
          <a:off x="2024743" y="130134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{6BF9EC36-A1BD-4640-9B5D-F4F2D1183082}</a:tableStyleId>
              </a:tblPr>
              <a:tblGrid>
                <a:gridCol w="7823275"/>
              </a:tblGrid>
              <a:tr h="60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 anchor="b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A8753"/>
                    </a:solidFill>
                  </a:tcPr>
                </a:tc>
              </a:tr>
              <a:tr h="507150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</a:t>
                      </a:r>
                      <a:r>
                        <a:rPr b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Where do hurricanes form?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7150">
                <a:tc>
                  <a:txBody>
                    <a:bodyPr/>
                    <a:lstStyle/>
                    <a:p>
                      <a:pPr indent="-447675" lvl="0" marL="44767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</a:t>
                      </a:r>
                      <a:r>
                        <a:rPr b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What makes hurricanes different to the depressions Ireland experiences?</a:t>
                      </a:r>
                      <a:endParaRPr b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66650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</a:t>
                      </a: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When does a tropical storm become a hurricane?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7150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Describe the path a hurricane takes after it forms.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7150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5.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	</a:t>
                      </a:r>
                      <a:r>
                        <a:rPr b="0" i="0"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What is an extra-tropical storm?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>
                    <a:lnL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8D7C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1A875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Text&#10;&#10;Description automatically generated with low confidence" id="293" name="Google Shape;2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8487" y="1291750"/>
            <a:ext cx="4071257" cy="79981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9"/>
          <p:cNvSpPr txBox="1"/>
          <p:nvPr/>
        </p:nvSpPr>
        <p:spPr>
          <a:xfrm>
            <a:off x="266700" y="196334"/>
            <a:ext cx="91509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sz="28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/>
        </p:nvSpPr>
        <p:spPr>
          <a:xfrm>
            <a:off x="432000" y="360000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783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Keyword connections</a:t>
            </a:r>
            <a:endParaRPr/>
          </a:p>
        </p:txBody>
      </p:sp>
      <p:pic>
        <p:nvPicPr>
          <p:cNvPr descr="Graphical user interface, application&#10;&#10;Description automatically generated" id="102" name="Google Shape;10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3990" y="2052888"/>
            <a:ext cx="10516511" cy="1638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0"/>
          <p:cNvSpPr txBox="1"/>
          <p:nvPr/>
        </p:nvSpPr>
        <p:spPr>
          <a:xfrm>
            <a:off x="463296" y="365125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9304C"/>
              </a:buClr>
              <a:buSzPts val="4000"/>
              <a:buFont typeface="Glory"/>
              <a:buNone/>
            </a:pPr>
            <a:r>
              <a:t/>
            </a:r>
            <a:endParaRPr b="1" i="0" sz="4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00" name="Google Shape;300;p30"/>
          <p:cNvGraphicFramePr/>
          <p:nvPr/>
        </p:nvGraphicFramePr>
        <p:xfrm>
          <a:off x="1967076" y="164526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{6BF9EC36-A1BD-4640-9B5D-F4F2D1183082}</a:tableStyleId>
              </a:tblPr>
              <a:tblGrid>
                <a:gridCol w="7964425"/>
              </a:tblGrid>
              <a:tr h="304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Higher-order questions 3</a:t>
                      </a:r>
                      <a:endParaRPr b="1" i="0"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  <a:tr h="3838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	Why do hurricanes form so close to the equator?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  <a:tr h="383825">
                <a:tc>
                  <a:txBody>
                    <a:bodyPr/>
                    <a:lstStyle/>
                    <a:p>
                      <a:pPr indent="-447675" lvl="0" marL="44767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b="0" lang="en-US" sz="2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	Where do hurricanes get their energy from?</a:t>
                      </a:r>
                      <a:endParaRPr b="0" sz="2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  <a:tr h="383825">
                <a:tc>
                  <a:txBody>
                    <a:bodyPr/>
                    <a:lstStyle/>
                    <a:p>
                      <a:pPr indent="-447675" lvl="0" marL="447675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	What happens when a hurricane runs out of moisture?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75575" marL="75575"/>
                </a:tc>
              </a:tr>
            </a:tbl>
          </a:graphicData>
        </a:graphic>
      </p:graphicFrame>
      <p:sp>
        <p:nvSpPr>
          <p:cNvPr id="301" name="Google Shape;301;p30"/>
          <p:cNvSpPr txBox="1"/>
          <p:nvPr/>
        </p:nvSpPr>
        <p:spPr>
          <a:xfrm>
            <a:off x="266700" y="196334"/>
            <a:ext cx="91509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sz="28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1"/>
          <p:cNvSpPr txBox="1"/>
          <p:nvPr/>
        </p:nvSpPr>
        <p:spPr>
          <a:xfrm>
            <a:off x="266700" y="196334"/>
            <a:ext cx="91509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sz="28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31"/>
          <p:cNvSpPr txBox="1"/>
          <p:nvPr/>
        </p:nvSpPr>
        <p:spPr>
          <a:xfrm>
            <a:off x="1572902" y="2420620"/>
            <a:ext cx="8477898" cy="461665"/>
          </a:xfrm>
          <a:prstGeom prst="rect">
            <a:avLst/>
          </a:prstGeom>
          <a:solidFill>
            <a:srgbClr val="EA4B4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Complete the Exam Expert section on page 396 of your Textbook.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2"/>
          <p:cNvSpPr/>
          <p:nvPr/>
        </p:nvSpPr>
        <p:spPr>
          <a:xfrm>
            <a:off x="0" y="1"/>
            <a:ext cx="12192000" cy="5881510"/>
          </a:xfrm>
          <a:prstGeom prst="rect">
            <a:avLst/>
          </a:prstGeom>
          <a:solidFill>
            <a:srgbClr val="FFDE3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32"/>
          <p:cNvSpPr txBox="1"/>
          <p:nvPr/>
        </p:nvSpPr>
        <p:spPr>
          <a:xfrm>
            <a:off x="463296" y="2322655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Go to Section 31.4 on page 176 of your Skills Book.</a:t>
            </a:r>
            <a:endParaRPr/>
          </a:p>
        </p:txBody>
      </p:sp>
      <p:sp>
        <p:nvSpPr>
          <p:cNvPr id="314" name="Google Shape;314;p32"/>
          <p:cNvSpPr txBox="1"/>
          <p:nvPr/>
        </p:nvSpPr>
        <p:spPr>
          <a:xfrm>
            <a:off x="266700" y="196334"/>
            <a:ext cx="91509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sz="28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3"/>
          <p:cNvSpPr txBox="1"/>
          <p:nvPr/>
        </p:nvSpPr>
        <p:spPr>
          <a:xfrm>
            <a:off x="431999" y="334948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783"/>
              </a:buClr>
              <a:buSzPts val="3200"/>
              <a:buFont typeface="Calibri"/>
              <a:buNone/>
            </a:pPr>
            <a:r>
              <a:rPr b="1" i="0" lang="en-US" sz="32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Assess your progress</a:t>
            </a:r>
            <a:endParaRPr/>
          </a:p>
        </p:txBody>
      </p:sp>
      <p:sp>
        <p:nvSpPr>
          <p:cNvPr id="320" name="Google Shape;320;p33"/>
          <p:cNvSpPr txBox="1"/>
          <p:nvPr/>
        </p:nvSpPr>
        <p:spPr>
          <a:xfrm>
            <a:off x="431999" y="1092622"/>
            <a:ext cx="9576295" cy="40011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0000" rotWithShape="0" dir="5400000" dist="20000">
              <a:schemeClr val="lt1">
                <a:alpha val="14901"/>
              </a:scheme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Go to page 178 of your Skills Book and assess your progress.</a:t>
            </a:r>
            <a:endParaRPr/>
          </a:p>
        </p:txBody>
      </p:sp>
      <p:sp>
        <p:nvSpPr>
          <p:cNvPr id="321" name="Google Shape;321;p33"/>
          <p:cNvSpPr txBox="1"/>
          <p:nvPr/>
        </p:nvSpPr>
        <p:spPr>
          <a:xfrm>
            <a:off x="432000" y="4788000"/>
            <a:ext cx="9576296" cy="707886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0000" rotWithShape="0" dir="5400000" dist="20000">
              <a:schemeClr val="accent4">
                <a:alpha val="37647"/>
              </a:scheme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Identify any gaps in your learning. Use the Rapid Revision on page 397 of your Textbook to jog your memory.</a:t>
            </a:r>
            <a:endParaRPr/>
          </a:p>
        </p:txBody>
      </p:sp>
      <p:sp>
        <p:nvSpPr>
          <p:cNvPr id="322" name="Google Shape;322;p33"/>
          <p:cNvSpPr txBox="1"/>
          <p:nvPr/>
        </p:nvSpPr>
        <p:spPr>
          <a:xfrm>
            <a:off x="499873" y="1880413"/>
            <a:ext cx="9440546" cy="2519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31.1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Identify the two main weather systems.</a:t>
            </a:r>
            <a:endParaRPr/>
          </a:p>
          <a:p>
            <a:pPr indent="-719138" lvl="0" marL="719138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31.2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anticyclones.</a:t>
            </a: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-719138" lvl="0" marL="719138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31.3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Describe the formation and behaviour of depressions. </a:t>
            </a:r>
            <a:endParaRPr/>
          </a:p>
          <a:p>
            <a:pPr indent="-719138" lvl="0" marL="719138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31.4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Explain hurricanes as significant weather events.</a:t>
            </a:r>
            <a:endParaRPr sz="28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/>
          <p:nvPr/>
        </p:nvSpPr>
        <p:spPr>
          <a:xfrm>
            <a:off x="0" y="0"/>
            <a:ext cx="12192000" cy="5881510"/>
          </a:xfrm>
          <a:prstGeom prst="rect">
            <a:avLst/>
          </a:prstGeom>
          <a:solidFill>
            <a:srgbClr val="FFDE3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3104181" y="1319355"/>
            <a:ext cx="4846019" cy="183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Pre-test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Complete Question 1 on page 173 of your Skills Book.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i="0" lang="en-US" sz="24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24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At the end of this topic, review your answers. Which did you guess correctly/incorrectly?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399081" y="272534"/>
            <a:ext cx="827996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31.1 </a:t>
            </a:r>
            <a:r>
              <a:rPr b="1" i="0" lang="en-US" sz="2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Identify the two main weather systems.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/>
        </p:nvSpPr>
        <p:spPr>
          <a:xfrm>
            <a:off x="399081" y="272534"/>
            <a:ext cx="827996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31.1 </a:t>
            </a:r>
            <a:r>
              <a:rPr b="1" i="0" lang="en-US" sz="28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Identify the two main weather systems.</a:t>
            </a:r>
            <a:endParaRPr/>
          </a:p>
        </p:txBody>
      </p:sp>
      <p:sp>
        <p:nvSpPr>
          <p:cNvPr id="115" name="Google Shape;115;p5"/>
          <p:cNvSpPr txBox="1"/>
          <p:nvPr/>
        </p:nvSpPr>
        <p:spPr>
          <a:xfrm>
            <a:off x="821411" y="1216626"/>
            <a:ext cx="10213382" cy="3477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There are two main weather systems on Earth: </a:t>
            </a:r>
            <a:r>
              <a:rPr b="1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anticyclones and depressions</a:t>
            </a:r>
            <a:r>
              <a:rPr b="0" i="0" lang="en-US" sz="2000" u="none" cap="none" strike="noStrike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Weather systems are shown on maps using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isobars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An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isobar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 is a line on a weather map connecting places of equal atmospheric (air) pressure.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Isobars work a little like contours on an OS map.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Isobars never cross.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Close isobars show higher wind speeds.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Wide isobars show lower wind speeds.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The numbers printed on the lines show the air pressure in millibars. The gap between isobars is always </a:t>
            </a: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4 mb</a:t>
            </a:r>
            <a:r>
              <a:rPr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E478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 txBox="1"/>
          <p:nvPr/>
        </p:nvSpPr>
        <p:spPr>
          <a:xfrm>
            <a:off x="399081" y="272534"/>
            <a:ext cx="827996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31.1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Identify the two main weather systems.</a:t>
            </a:r>
            <a:endParaRPr/>
          </a:p>
        </p:txBody>
      </p:sp>
      <p:pic>
        <p:nvPicPr>
          <p:cNvPr id="121" name="Google Shape;12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9871" y="795754"/>
            <a:ext cx="3583638" cy="3825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69547" y="795754"/>
            <a:ext cx="3550293" cy="38250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6"/>
          <p:cNvSpPr txBox="1"/>
          <p:nvPr/>
        </p:nvSpPr>
        <p:spPr>
          <a:xfrm>
            <a:off x="1901489" y="949642"/>
            <a:ext cx="93441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 A</a:t>
            </a:r>
            <a:endParaRPr/>
          </a:p>
        </p:txBody>
      </p:sp>
      <p:sp>
        <p:nvSpPr>
          <p:cNvPr id="124" name="Google Shape;124;p6"/>
          <p:cNvSpPr txBox="1"/>
          <p:nvPr/>
        </p:nvSpPr>
        <p:spPr>
          <a:xfrm>
            <a:off x="6608693" y="947816"/>
            <a:ext cx="93441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 B</a:t>
            </a:r>
            <a:endParaRPr/>
          </a:p>
        </p:txBody>
      </p:sp>
      <p:sp>
        <p:nvSpPr>
          <p:cNvPr id="125" name="Google Shape;125;p6"/>
          <p:cNvSpPr txBox="1"/>
          <p:nvPr/>
        </p:nvSpPr>
        <p:spPr>
          <a:xfrm>
            <a:off x="3431691" y="4959359"/>
            <a:ext cx="5247360" cy="369332"/>
          </a:xfrm>
          <a:prstGeom prst="rect">
            <a:avLst/>
          </a:prstGeom>
          <a:solidFill>
            <a:srgbClr val="FFFBE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E8AC00"/>
                </a:solidFill>
                <a:latin typeface="Calibri"/>
                <a:ea typeface="Calibri"/>
                <a:cs typeface="Calibri"/>
                <a:sym typeface="Calibri"/>
              </a:rPr>
              <a:t>Complete the Activity on page 388 of your Textbook.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/>
          <p:nvPr/>
        </p:nvSpPr>
        <p:spPr>
          <a:xfrm>
            <a:off x="3048000" y="1305342"/>
            <a:ext cx="6096000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air mass is a body of air with its own temperature, pressure, and humidity level.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Air masses can effect the weather of the countries they pass over.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Many different air masses meet over Ireland so our weather changes a lot.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4 different air masses which effect Ireland’s weather.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Polar Air Masses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Continental Air Masses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Tropical Air Masses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Maritime Air Masses</a:t>
            </a:r>
            <a:endParaRPr/>
          </a:p>
        </p:txBody>
      </p:sp>
      <p:sp>
        <p:nvSpPr>
          <p:cNvPr id="131" name="Google Shape;131;p7"/>
          <p:cNvSpPr txBox="1"/>
          <p:nvPr/>
        </p:nvSpPr>
        <p:spPr>
          <a:xfrm>
            <a:off x="2946175" y="463100"/>
            <a:ext cx="50547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Air Masses.</a:t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/>
          <p:nvPr/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Comparison high and low pressure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High     (Anticyclone)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Roughly Oval. 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Very large.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Isobars. 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Far apart bringing  calm conditions.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Pressure 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highest at centre.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No Clouds. Dry Weather.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 (cyclone/Depression.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Oval. 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1000km.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* Isobars are close together       bringing windy conditions.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Pressure is lowest at centre.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Cloudy and constant heavy rain.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"/>
          <p:cNvSpPr/>
          <p:nvPr/>
        </p:nvSpPr>
        <p:spPr>
          <a:xfrm>
            <a:off x="0" y="1"/>
            <a:ext cx="12192000" cy="5881510"/>
          </a:xfrm>
          <a:prstGeom prst="rect">
            <a:avLst/>
          </a:prstGeom>
          <a:solidFill>
            <a:srgbClr val="FFDE3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9"/>
          <p:cNvSpPr txBox="1"/>
          <p:nvPr/>
        </p:nvSpPr>
        <p:spPr>
          <a:xfrm>
            <a:off x="463296" y="2322655"/>
            <a:ext cx="10515600" cy="618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Go to Section 31.1 on page 173 of your Skills Book.</a:t>
            </a:r>
            <a:endParaRPr/>
          </a:p>
        </p:txBody>
      </p:sp>
      <p:sp>
        <p:nvSpPr>
          <p:cNvPr id="147" name="Google Shape;147;p9"/>
          <p:cNvSpPr txBox="1"/>
          <p:nvPr/>
        </p:nvSpPr>
        <p:spPr>
          <a:xfrm>
            <a:off x="399081" y="272534"/>
            <a:ext cx="827996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19138" lvl="0" marL="7191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E84141"/>
                </a:solidFill>
                <a:latin typeface="Calibri"/>
                <a:ea typeface="Calibri"/>
                <a:cs typeface="Calibri"/>
                <a:sym typeface="Calibri"/>
              </a:rPr>
              <a:t>31.1 </a:t>
            </a:r>
            <a:r>
              <a:rPr b="1" lang="en-US" sz="2800">
                <a:solidFill>
                  <a:srgbClr val="1E4783"/>
                </a:solidFill>
                <a:latin typeface="Calibri"/>
                <a:ea typeface="Calibri"/>
                <a:cs typeface="Calibri"/>
                <a:sym typeface="Calibri"/>
              </a:rPr>
              <a:t>Identify the two main weather systems.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2021-10-04T12:15:27Z</dcterms:created>
  <dc:creator>Joe O'Keeffe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0x010100B71123AA01EF3E4EB10343E2DCBC669D</vt:lpwstr>
  </property>
  <property fmtid="{D5CDD505-2E9C-101B-9397-08002B2CF9AE}" pid="3" name="MediaServiceImageTags">
    <vt:lpwstr/>
  </property>
</Properties>
</file>